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758" r:id="rId2"/>
    <p:sldId id="813" r:id="rId3"/>
    <p:sldId id="812" r:id="rId4"/>
    <p:sldId id="821" r:id="rId5"/>
    <p:sldId id="822" r:id="rId6"/>
    <p:sldId id="823" r:id="rId7"/>
    <p:sldId id="824" r:id="rId8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FF66"/>
    <a:srgbClr val="FF96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80" autoAdjust="0"/>
    <p:restoredTop sz="82026" autoAdjust="0"/>
  </p:normalViewPr>
  <p:slideViewPr>
    <p:cSldViewPr>
      <p:cViewPr varScale="1">
        <p:scale>
          <a:sx n="190" d="100"/>
          <a:sy n="190" d="100"/>
        </p:scale>
        <p:origin x="200" y="520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8/16/19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226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236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5101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6619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8531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4683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065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Mark </a:t>
            </a: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12 : 38-44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8274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011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38 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And in his teaching he said, “Beware of the scribes, who like to walk around in long robes and like greetings in the marketplaces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39 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and have the best seats in the synagogues and the places of honour at feasts,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40 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who devour widows’ houses and for a pretence make long prayers.  They will receive the greater condemnation.” </a:t>
            </a:r>
            <a:endParaRPr lang="en-GB" sz="30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278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70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41 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And he sat down opposite the treasury and watched the people putting money into the offering box.  Many rich people put in large sums.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42 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And a poor widow came and put in two small copper coins, which make a penny.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43 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And he called his disciples to him and said to them, “Truly, I say to you, this poor widow has put in more than all those who are contributing to the offering box.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44 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For they all contributed out of their abundance, but she out of her poverty has put in everything she had, all she had to live on.”</a:t>
            </a:r>
            <a:r>
              <a:rPr lang="en-AU" sz="3200" dirty="0">
                <a:solidFill>
                  <a:schemeClr val="bg1"/>
                </a:solidFill>
              </a:rPr>
              <a:t> </a:t>
            </a:r>
            <a:endParaRPr lang="en-GB" sz="32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877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161F25C9-C0C3-7E40-8E44-95B0F91B3882}"/>
              </a:ext>
            </a:extLst>
          </p:cNvPr>
          <p:cNvSpPr txBox="1"/>
          <p:nvPr/>
        </p:nvSpPr>
        <p:spPr>
          <a:xfrm>
            <a:off x="-10758" y="0"/>
            <a:ext cx="9154758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sz="2400" dirty="0">
                <a:solidFill>
                  <a:srgbClr val="FF0000"/>
                </a:solidFill>
                <a:latin typeface="Comic Sans MS" panose="030F0902030302020204" pitchFamily="66" charset="0"/>
                <a:ea typeface="Calibri" panose="020F0502020204030204" pitchFamily="34" charset="0"/>
              </a:rPr>
              <a:t>....you shall love the Lord your God with all your heart and with all your soul and with all your mind and with all your strength.</a:t>
            </a:r>
            <a:r>
              <a:rPr lang="en-AU" sz="2400" dirty="0">
                <a:latin typeface="Comic Sans MS" panose="030F0902030302020204" pitchFamily="66" charset="0"/>
              </a:rPr>
              <a:t> </a:t>
            </a:r>
            <a:endParaRPr lang="en-AU" sz="2200" dirty="0">
              <a:solidFill>
                <a:schemeClr val="bg1"/>
              </a:solidFill>
              <a:latin typeface="Comic Sans MS" panose="030F09020303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9C45385-1CF8-EE42-82F9-F2A3A601B9A5}"/>
              </a:ext>
            </a:extLst>
          </p:cNvPr>
          <p:cNvSpPr txBox="1"/>
          <p:nvPr/>
        </p:nvSpPr>
        <p:spPr>
          <a:xfrm>
            <a:off x="19098" y="792379"/>
            <a:ext cx="91249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(Love God with every part of your being)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F21128A-40E8-3E43-97CB-88BF8C43FDAB}"/>
              </a:ext>
            </a:extLst>
          </p:cNvPr>
          <p:cNvSpPr txBox="1"/>
          <p:nvPr/>
        </p:nvSpPr>
        <p:spPr>
          <a:xfrm>
            <a:off x="0" y="1116099"/>
            <a:ext cx="915475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 Jesus is our Lord, He must come first in everything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186FC63-478A-6C42-90E8-64532BED0C44}"/>
              </a:ext>
            </a:extLst>
          </p:cNvPr>
          <p:cNvSpPr txBox="1"/>
          <p:nvPr/>
        </p:nvSpPr>
        <p:spPr>
          <a:xfrm>
            <a:off x="9508" y="2634603"/>
            <a:ext cx="90747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is not impressed with ostentatious (showy) religion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Showy religion – external appearances;  fancy buildings, cloths, programs;  showy productions;  Projecting an image;  Pretending – not real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9AC89B4-02CE-664F-B70D-89B0FD872D95}"/>
              </a:ext>
            </a:extLst>
          </p:cNvPr>
          <p:cNvSpPr txBox="1"/>
          <p:nvPr/>
        </p:nvSpPr>
        <p:spPr>
          <a:xfrm>
            <a:off x="-24695" y="1439819"/>
            <a:ext cx="89806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Widow</a:t>
            </a:r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–  Loved God with all she was and with all she had – Unnoticed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4384E6C-5EA5-D547-9A4B-A743B6354349}"/>
              </a:ext>
            </a:extLst>
          </p:cNvPr>
          <p:cNvSpPr txBox="1"/>
          <p:nvPr/>
        </p:nvSpPr>
        <p:spPr>
          <a:xfrm>
            <a:off x="-666" y="2310883"/>
            <a:ext cx="91350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Scribes  –  </a:t>
            </a:r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Ostentatious;  Did everything for show;  Appearances &amp; Image</a:t>
            </a:r>
            <a:r>
              <a:rPr lang="en-AU" sz="2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sz="2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079304F-19A7-BE43-99AC-AA154CE4559E}"/>
              </a:ext>
            </a:extLst>
          </p:cNvPr>
          <p:cNvSpPr/>
          <p:nvPr/>
        </p:nvSpPr>
        <p:spPr>
          <a:xfrm>
            <a:off x="9590" y="3776008"/>
            <a:ext cx="9074799" cy="193899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sz="2400" dirty="0">
                <a:solidFill>
                  <a:srgbClr val="FF0000"/>
                </a:solidFill>
                <a:latin typeface="Comic Sans MS" panose="030F0902030302020204" pitchFamily="66" charset="0"/>
                <a:ea typeface="Calibri" panose="020F0502020204030204" pitchFamily="34" charset="0"/>
              </a:rPr>
              <a:t>“Beware of the scribes, who like to walk around in long robes and like greetings in the marketplaces </a:t>
            </a:r>
            <a:r>
              <a:rPr lang="en-AU" sz="2400" b="1" baseline="30000" dirty="0">
                <a:solidFill>
                  <a:srgbClr val="FF0000"/>
                </a:solidFill>
                <a:latin typeface="Comic Sans MS" panose="030F0902030302020204" pitchFamily="66" charset="0"/>
                <a:ea typeface="Calibri" panose="020F0502020204030204" pitchFamily="34" charset="0"/>
              </a:rPr>
              <a:t>39 </a:t>
            </a:r>
            <a:r>
              <a:rPr lang="en-AU" sz="2400" dirty="0">
                <a:solidFill>
                  <a:srgbClr val="FF0000"/>
                </a:solidFill>
                <a:latin typeface="Comic Sans MS" panose="030F0902030302020204" pitchFamily="66" charset="0"/>
                <a:ea typeface="Calibri" panose="020F0502020204030204" pitchFamily="34" charset="0"/>
              </a:rPr>
              <a:t>and have the best seats in the synagogues and the places of honour at feasts, </a:t>
            </a:r>
            <a:r>
              <a:rPr lang="en-AU" sz="2400" b="1" baseline="30000" dirty="0">
                <a:solidFill>
                  <a:srgbClr val="FF0000"/>
                </a:solidFill>
                <a:latin typeface="Comic Sans MS" panose="030F0902030302020204" pitchFamily="66" charset="0"/>
                <a:ea typeface="Calibri" panose="020F0502020204030204" pitchFamily="34" charset="0"/>
              </a:rPr>
              <a:t>40 </a:t>
            </a:r>
            <a:r>
              <a:rPr lang="en-AU" sz="2400" dirty="0">
                <a:solidFill>
                  <a:srgbClr val="FF0000"/>
                </a:solidFill>
                <a:latin typeface="Comic Sans MS" panose="030F0902030302020204" pitchFamily="66" charset="0"/>
                <a:ea typeface="Calibri" panose="020F0502020204030204" pitchFamily="34" charset="0"/>
              </a:rPr>
              <a:t>who devour widows’ houses and for a pretence make long prayers.  They will receive the greater condemnation.”</a:t>
            </a:r>
            <a:endParaRPr lang="en-AU" sz="2400" dirty="0">
              <a:solidFill>
                <a:srgbClr val="FF0000"/>
              </a:solidFill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028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 build="p"/>
      <p:bldP spid="20" grpId="0"/>
      <p:bldP spid="11" grpId="0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161F25C9-C0C3-7E40-8E44-95B0F91B3882}"/>
              </a:ext>
            </a:extLst>
          </p:cNvPr>
          <p:cNvSpPr txBox="1"/>
          <p:nvPr/>
        </p:nvSpPr>
        <p:spPr>
          <a:xfrm>
            <a:off x="-10758" y="0"/>
            <a:ext cx="9154758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sz="2400" dirty="0">
                <a:solidFill>
                  <a:srgbClr val="FF0000"/>
                </a:solidFill>
                <a:latin typeface="Comic Sans MS" panose="030F0902030302020204" pitchFamily="66" charset="0"/>
                <a:ea typeface="Calibri" panose="020F0502020204030204" pitchFamily="34" charset="0"/>
              </a:rPr>
              <a:t>....you shall love the Lord your God with all your heart and with all your soul and with all your mind and with all your strength.</a:t>
            </a:r>
            <a:r>
              <a:rPr lang="en-AU" sz="2400" dirty="0">
                <a:latin typeface="Comic Sans MS" panose="030F0902030302020204" pitchFamily="66" charset="0"/>
              </a:rPr>
              <a:t> </a:t>
            </a:r>
            <a:endParaRPr lang="en-AU" sz="2200" dirty="0">
              <a:solidFill>
                <a:schemeClr val="bg1"/>
              </a:solidFill>
              <a:latin typeface="Comic Sans MS" panose="030F09020303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9C45385-1CF8-EE42-82F9-F2A3A601B9A5}"/>
              </a:ext>
            </a:extLst>
          </p:cNvPr>
          <p:cNvSpPr txBox="1"/>
          <p:nvPr/>
        </p:nvSpPr>
        <p:spPr>
          <a:xfrm>
            <a:off x="19098" y="792379"/>
            <a:ext cx="91249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(Love God with every part of your being)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F21128A-40E8-3E43-97CB-88BF8C43FDAB}"/>
              </a:ext>
            </a:extLst>
          </p:cNvPr>
          <p:cNvSpPr txBox="1"/>
          <p:nvPr/>
        </p:nvSpPr>
        <p:spPr>
          <a:xfrm>
            <a:off x="0" y="1116099"/>
            <a:ext cx="915475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 Jesus is our Lord, He must come first in everything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186FC63-478A-6C42-90E8-64532BED0C44}"/>
              </a:ext>
            </a:extLst>
          </p:cNvPr>
          <p:cNvSpPr txBox="1"/>
          <p:nvPr/>
        </p:nvSpPr>
        <p:spPr>
          <a:xfrm>
            <a:off x="10174" y="2965776"/>
            <a:ext cx="907479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is not impressed with ostentatious (showy) religion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Showy religion – external appearances;  fancy buildings, cloths, programs;  showy productions;  Projecting an image;  Pretending – not real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Seeking Glory;  Recognition;  Promotion;  Elite Spiritual Image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Took financial advantage of the vulnerable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Pretend prayers / being false in worship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9AC89B4-02CE-664F-B70D-89B0FD872D95}"/>
              </a:ext>
            </a:extLst>
          </p:cNvPr>
          <p:cNvSpPr txBox="1"/>
          <p:nvPr/>
        </p:nvSpPr>
        <p:spPr>
          <a:xfrm>
            <a:off x="-24695" y="1439819"/>
            <a:ext cx="915475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Widow</a:t>
            </a:r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–  Loved God with all she was and with all she had – Unnoticed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4384E6C-5EA5-D547-9A4B-A743B6354349}"/>
              </a:ext>
            </a:extLst>
          </p:cNvPr>
          <p:cNvSpPr txBox="1"/>
          <p:nvPr/>
        </p:nvSpPr>
        <p:spPr>
          <a:xfrm>
            <a:off x="0" y="2642056"/>
            <a:ext cx="91350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Scribes  –  </a:t>
            </a:r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Ostentatious;  Did everything for show;  Appearances &amp; Image</a:t>
            </a:r>
            <a:r>
              <a:rPr lang="en-AU" sz="2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sz="2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063C4AE-7CB2-164F-8A6E-69D89F6A0805}"/>
              </a:ext>
            </a:extLst>
          </p:cNvPr>
          <p:cNvSpPr txBox="1"/>
          <p:nvPr/>
        </p:nvSpPr>
        <p:spPr>
          <a:xfrm>
            <a:off x="26894" y="4981844"/>
            <a:ext cx="91350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 of “den of robbers” – showy religion without fruit of righteousness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E3EC288-7D8B-8741-BF53-9D333CAB825F}"/>
              </a:ext>
            </a:extLst>
          </p:cNvPr>
          <p:cNvSpPr txBox="1"/>
          <p:nvPr/>
        </p:nvSpPr>
        <p:spPr>
          <a:xfrm>
            <a:off x="14114" y="5313301"/>
            <a:ext cx="915475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 if it’s legal, God hates it when the vulnerable are taken advantage of</a:t>
            </a:r>
          </a:p>
        </p:txBody>
      </p:sp>
    </p:spTree>
    <p:extLst>
      <p:ext uri="{BB962C8B-B14F-4D97-AF65-F5344CB8AC3E}">
        <p14:creationId xmlns:p14="http://schemas.microsoft.com/office/powerpoint/2010/main" val="3095366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p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218707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sz="2400" b="1" baseline="30000" dirty="0">
                <a:latin typeface="Comic Sans MS" panose="030F0902030302020204" pitchFamily="66" charset="0"/>
                <a:ea typeface="Calibri" panose="020F0502020204030204" pitchFamily="34" charset="0"/>
              </a:rPr>
              <a:t>43 </a:t>
            </a:r>
            <a:r>
              <a:rPr lang="en-AU" sz="2400" dirty="0">
                <a:latin typeface="Comic Sans MS" panose="030F0902030302020204" pitchFamily="66" charset="0"/>
                <a:ea typeface="Calibri" panose="020F0502020204030204" pitchFamily="34" charset="0"/>
              </a:rPr>
              <a:t>And he called his disciples to him and said to them, </a:t>
            </a:r>
            <a:r>
              <a:rPr lang="en-AU" sz="2400" dirty="0">
                <a:solidFill>
                  <a:srgbClr val="FF0000"/>
                </a:solidFill>
                <a:latin typeface="Comic Sans MS" panose="030F0902030302020204" pitchFamily="66" charset="0"/>
                <a:ea typeface="Calibri" panose="020F0502020204030204" pitchFamily="34" charset="0"/>
              </a:rPr>
              <a:t>“Truly, I say to you, this poor widow has put in more than all those who are contributing to the offering box.  </a:t>
            </a:r>
            <a:r>
              <a:rPr lang="en-AU" sz="2400" b="1" baseline="30000" dirty="0">
                <a:solidFill>
                  <a:srgbClr val="FF0000"/>
                </a:solidFill>
                <a:latin typeface="Comic Sans MS" panose="030F0902030302020204" pitchFamily="66" charset="0"/>
                <a:ea typeface="Calibri" panose="020F0502020204030204" pitchFamily="34" charset="0"/>
              </a:rPr>
              <a:t>44 </a:t>
            </a:r>
            <a:r>
              <a:rPr lang="en-AU" sz="2400" dirty="0">
                <a:solidFill>
                  <a:srgbClr val="FF0000"/>
                </a:solidFill>
                <a:latin typeface="Comic Sans MS" panose="030F0902030302020204" pitchFamily="66" charset="0"/>
                <a:ea typeface="Calibri" panose="020F0502020204030204" pitchFamily="34" charset="0"/>
              </a:rPr>
              <a:t>For they all contributed out of their abundance, but she out of her poverty has put in everything she had, all she had to live on.”</a:t>
            </a:r>
            <a:r>
              <a:rPr lang="en-AU" sz="2400" dirty="0">
                <a:solidFill>
                  <a:schemeClr val="bg1"/>
                </a:solidFill>
                <a:latin typeface="Comic Sans MS" panose="030F0902030302020204" pitchFamily="66" charset="0"/>
              </a:rPr>
              <a:t> </a:t>
            </a:r>
            <a:endParaRPr lang="en-GB" sz="2400" dirty="0">
              <a:solidFill>
                <a:schemeClr val="bg1"/>
              </a:solidFill>
              <a:effectLst/>
              <a:latin typeface="Comic Sans MS" panose="030F0902030302020204" pitchFamily="66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94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161F25C9-C0C3-7E40-8E44-95B0F91B3882}"/>
              </a:ext>
            </a:extLst>
          </p:cNvPr>
          <p:cNvSpPr txBox="1"/>
          <p:nvPr/>
        </p:nvSpPr>
        <p:spPr>
          <a:xfrm>
            <a:off x="-10758" y="0"/>
            <a:ext cx="9154758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sz="2400" dirty="0">
                <a:solidFill>
                  <a:srgbClr val="FF0000"/>
                </a:solidFill>
                <a:latin typeface="Comic Sans MS" panose="030F0902030302020204" pitchFamily="66" charset="0"/>
                <a:ea typeface="Calibri" panose="020F0502020204030204" pitchFamily="34" charset="0"/>
              </a:rPr>
              <a:t>....you shall love the Lord your God with all your heart and with all your soul and with all your mind and with all your strength.</a:t>
            </a:r>
            <a:r>
              <a:rPr lang="en-AU" sz="2400" dirty="0">
                <a:latin typeface="Comic Sans MS" panose="030F0902030302020204" pitchFamily="66" charset="0"/>
              </a:rPr>
              <a:t> </a:t>
            </a:r>
            <a:endParaRPr lang="en-AU" sz="2200" dirty="0">
              <a:solidFill>
                <a:schemeClr val="bg1"/>
              </a:solidFill>
              <a:latin typeface="Comic Sans MS" panose="030F09020303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9C45385-1CF8-EE42-82F9-F2A3A601B9A5}"/>
              </a:ext>
            </a:extLst>
          </p:cNvPr>
          <p:cNvSpPr txBox="1"/>
          <p:nvPr/>
        </p:nvSpPr>
        <p:spPr>
          <a:xfrm>
            <a:off x="19098" y="792379"/>
            <a:ext cx="91249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(Love God with every part of your being)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F21128A-40E8-3E43-97CB-88BF8C43FDAB}"/>
              </a:ext>
            </a:extLst>
          </p:cNvPr>
          <p:cNvSpPr txBox="1"/>
          <p:nvPr/>
        </p:nvSpPr>
        <p:spPr>
          <a:xfrm>
            <a:off x="13937" y="1062442"/>
            <a:ext cx="915475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 Jesus is our Lord, He must come first in everything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186FC63-478A-6C42-90E8-64532BED0C44}"/>
              </a:ext>
            </a:extLst>
          </p:cNvPr>
          <p:cNvSpPr txBox="1"/>
          <p:nvPr/>
        </p:nvSpPr>
        <p:spPr>
          <a:xfrm>
            <a:off x="15284" y="3020924"/>
            <a:ext cx="907479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is not impressed with ostentatious (showy) religion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Showy religion – external appearances;  fancy buildings, cloths, programs;  showy productions;  Projecting an image;  Pretending – not real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Seeking Glory;  Recognition;  Promotion;  Elite Spiritual Image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Took financial advantage of the vulnerable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Pretend prayers / being false in worship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9AC89B4-02CE-664F-B70D-89B0FD872D95}"/>
              </a:ext>
            </a:extLst>
          </p:cNvPr>
          <p:cNvSpPr txBox="1"/>
          <p:nvPr/>
        </p:nvSpPr>
        <p:spPr>
          <a:xfrm>
            <a:off x="-78122" y="1325172"/>
            <a:ext cx="915475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Widow</a:t>
            </a:r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–  Loved God with all she was and with all she had – Unnoticed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4384E6C-5EA5-D547-9A4B-A743B6354349}"/>
              </a:ext>
            </a:extLst>
          </p:cNvPr>
          <p:cNvSpPr txBox="1"/>
          <p:nvPr/>
        </p:nvSpPr>
        <p:spPr>
          <a:xfrm>
            <a:off x="-26718" y="2769362"/>
            <a:ext cx="91350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Scribes  –  </a:t>
            </a:r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Ostentatious;  Did everything for show;  Appearances &amp; Image</a:t>
            </a:r>
            <a:r>
              <a:rPr lang="en-AU" sz="2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sz="2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063C4AE-7CB2-164F-8A6E-69D89F6A0805}"/>
              </a:ext>
            </a:extLst>
          </p:cNvPr>
          <p:cNvSpPr txBox="1"/>
          <p:nvPr/>
        </p:nvSpPr>
        <p:spPr>
          <a:xfrm>
            <a:off x="26894" y="4981844"/>
            <a:ext cx="91350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 of “den of robbers” – showy religion without fruit of righteousness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E3EC288-7D8B-8741-BF53-9D333CAB825F}"/>
              </a:ext>
            </a:extLst>
          </p:cNvPr>
          <p:cNvSpPr txBox="1"/>
          <p:nvPr/>
        </p:nvSpPr>
        <p:spPr>
          <a:xfrm>
            <a:off x="14114" y="5313301"/>
            <a:ext cx="915475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 if it’s legal, God hates it when the vulnerable are taken advantage of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5600932-5969-5E4D-B961-977C29663CAD}"/>
              </a:ext>
            </a:extLst>
          </p:cNvPr>
          <p:cNvSpPr txBox="1"/>
          <p:nvPr/>
        </p:nvSpPr>
        <p:spPr>
          <a:xfrm>
            <a:off x="500736" y="1708713"/>
            <a:ext cx="8621929" cy="11079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Gave sacrificially to God (not to the den of thieves)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>
                <a:latin typeface="Times New Roman" panose="02020603050405020304" pitchFamily="18" charset="0"/>
                <a:cs typeface="Times New Roman" panose="02020603050405020304" pitchFamily="18" charset="0"/>
              </a:rPr>
              <a:t>Allow </a:t>
            </a:r>
            <a:r>
              <a:rPr lang="en-A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 the poor (out of their poverty) Love God with their offering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Isn’t just about money.  Love God with all that we are</a:t>
            </a:r>
          </a:p>
        </p:txBody>
      </p:sp>
    </p:spTree>
    <p:extLst>
      <p:ext uri="{BB962C8B-B14F-4D97-AF65-F5344CB8AC3E}">
        <p14:creationId xmlns:p14="http://schemas.microsoft.com/office/powerpoint/2010/main" val="627278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82746</TotalTime>
  <Words>517</Words>
  <Application>Microsoft Macintosh PowerPoint</Application>
  <PresentationFormat>On-screen Show (16:10)</PresentationFormat>
  <Paragraphs>47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1511</cp:revision>
  <cp:lastPrinted>2019-08-09T05:54:37Z</cp:lastPrinted>
  <dcterms:created xsi:type="dcterms:W3CDTF">2016-11-04T06:28:01Z</dcterms:created>
  <dcterms:modified xsi:type="dcterms:W3CDTF">2019-08-16T07:00:01Z</dcterms:modified>
</cp:coreProperties>
</file>